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  <p:sldMasterId id="2147483667" r:id="rId3"/>
    <p:sldMasterId id="2147483672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2192000" cy="6858000"/>
  <p:notesSz cx="6858000" cy="9144000"/>
  <p:embeddedFontLst>
    <p:embeddedFont>
      <p:font typeface="EB Garamond" panose="00000500000000000000" pitchFamily="2" charset="0"/>
      <p:regular r:id="rId29"/>
      <p:bold r:id="rId30"/>
      <p:italic r:id="rId31"/>
      <p:boldItalic r:id="rId32"/>
    </p:embeddedFont>
    <p:embeddedFont>
      <p:font typeface="Poppins" panose="020B0604020202020204" charset="0"/>
      <p:regular r:id="rId33"/>
      <p:bold r:id="rId34"/>
      <p:italic r:id="rId35"/>
      <p:bold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p5MtrKCeGkaPSgYmhAnDNohdY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99885-E819-4205-BD3B-DBF11E36BB90}">
  <a:tblStyle styleId="{D0C99885-E819-4205-BD3B-DBF11E36BB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249" autoAdjust="0"/>
  </p:normalViewPr>
  <p:slideViewPr>
    <p:cSldViewPr snapToGrid="0">
      <p:cViewPr varScale="1">
        <p:scale>
          <a:sx n="42" d="100"/>
          <a:sy n="42" d="100"/>
        </p:scale>
        <p:origin x="15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c63d46b2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c63d46b2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gec63d46b28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7" name="Google Shape;28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5" name="Google Shape;295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7" name="Google Shape;327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c63d46b2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c63d46b28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ec63d46b28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c907309b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c907309bd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ec907309b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4" name="Google Shape;35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2" name="Google Shape;36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3" name="Google Shape;393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c63d46b2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c63d46b28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ec63d46b28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c63d46b2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c63d46b28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ec63d46b28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1" name="Google Shape;45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8" name="Google Shape;45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5" name="Google Shape;46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63d46b2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63d46b28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ec63d46b28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5" name="Google Shape;1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4" name="Google Shape;21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c63d46b28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c63d46b28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c63d46b28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5" name="Google Shape;24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Positiv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ack">
  <p:cSld name="Voice 2 — Blac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Red">
  <p:cSld name="Voice 2 — Red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4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ue">
  <p:cSld name="Voice 2 — Blue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4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ack">
  <p:cSld name="Campaign — Black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46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Red">
  <p:cSld name="Campaign — Red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47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ue">
  <p:cSld name="Campaign — Blue">
    <p:bg>
      <p:bgPr>
        <a:solidFill>
          <a:schemeClr val="accen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48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ack">
  <p:cSld name="Seize — Black">
    <p:bg>
      <p:bgPr>
        <a:solidFill>
          <a:srgbClr val="26262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/>
              <a:buNone/>
              <a:defRPr sz="34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4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/>
              <a:buNone/>
              <a:defRPr sz="34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5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7" name="Google Shape;87;p34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2" name="Google Shape;92;p3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3" name="Google Shape;93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ack 2 lines" type="title">
  <p:cSld name="TITLE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  <a:defRPr sz="13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7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White">
  <p:cSld name="Agenda — Whi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Full Image">
  <p:cSld name="Agenda — Full Im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00" name="Google Shape;100;p40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1">
  <p:cSld name="One Column: Image Right Option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1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1"/>
          <p:cNvSpPr>
            <a:spLocks noGrp="1"/>
          </p:cNvSpPr>
          <p:nvPr>
            <p:ph type="pic" idx="2"/>
          </p:nvPr>
        </p:nvSpPr>
        <p:spPr>
          <a:xfrm>
            <a:off x="3486480" y="0"/>
            <a:ext cx="870552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3" name="Google Shape;113;p5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2">
  <p:cSld name="One Column: Image Right Option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2"/>
          <p:cNvSpPr>
            <a:spLocks noGrp="1"/>
          </p:cNvSpPr>
          <p:nvPr>
            <p:ph type="pic" idx="2"/>
          </p:nvPr>
        </p:nvSpPr>
        <p:spPr>
          <a:xfrm>
            <a:off x="3113436" y="0"/>
            <a:ext cx="907856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6" name="Google Shape;116;p52"/>
          <p:cNvSpPr txBox="1">
            <a:spLocks noGrp="1"/>
          </p:cNvSpPr>
          <p:nvPr>
            <p:ph type="title"/>
          </p:nvPr>
        </p:nvSpPr>
        <p:spPr>
          <a:xfrm>
            <a:off x="685800" y="3355848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2"/>
          <p:cNvSpPr txBox="1">
            <a:spLocks noGrp="1"/>
          </p:cNvSpPr>
          <p:nvPr>
            <p:ph type="body" idx="1"/>
          </p:nvPr>
        </p:nvSpPr>
        <p:spPr>
          <a:xfrm>
            <a:off x="685800" y="4403054"/>
            <a:ext cx="2404872" cy="177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Full Image">
  <p:cSld name="One Column: Full Imag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3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1" name="Google Shape;121;p5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3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Left">
  <p:cSld name="One Column: Image Lef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>
            <a:spLocks noGrp="1"/>
          </p:cNvSpPr>
          <p:nvPr>
            <p:ph type="pic" idx="2"/>
          </p:nvPr>
        </p:nvSpPr>
        <p:spPr>
          <a:xfrm>
            <a:off x="0" y="0"/>
            <a:ext cx="590702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Left">
  <p:cSld name="Half circle image: Image Lef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55"/>
          <p:cNvSpPr>
            <a:spLocks noGrp="1"/>
          </p:cNvSpPr>
          <p:nvPr>
            <p:ph type="pic" idx="2"/>
          </p:nvPr>
        </p:nvSpPr>
        <p:spPr>
          <a:xfrm>
            <a:off x="0" y="0"/>
            <a:ext cx="5910073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2" name="Google Shape;132;p55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5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7" name="Google Shape;137;p56"/>
          <p:cNvSpPr txBox="1">
            <a:spLocks noGrp="1"/>
          </p:cNvSpPr>
          <p:nvPr>
            <p:ph type="title"/>
          </p:nvPr>
        </p:nvSpPr>
        <p:spPr>
          <a:xfrm>
            <a:off x="685800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6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Two Column Layou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7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 txBox="1">
            <a:spLocks noGrp="1"/>
          </p:cNvSpPr>
          <p:nvPr>
            <p:ph type="body" idx="1"/>
          </p:nvPr>
        </p:nvSpPr>
        <p:spPr>
          <a:xfrm>
            <a:off x="685800" y="2183710"/>
            <a:ext cx="10817352" cy="363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subTitle" idx="2"/>
          </p:nvPr>
        </p:nvSpPr>
        <p:spPr>
          <a:xfrm>
            <a:off x="685800" y="1788850"/>
            <a:ext cx="10817352" cy="25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 b="0" i="0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hort paragraph">
  <p:cSld name="Title with short paragraph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8"/>
          <p:cNvSpPr txBox="1">
            <a:spLocks noGrp="1"/>
          </p:cNvSpPr>
          <p:nvPr>
            <p:ph type="title"/>
          </p:nvPr>
        </p:nvSpPr>
        <p:spPr>
          <a:xfrm>
            <a:off x="685800" y="2862072"/>
            <a:ext cx="33558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8"/>
          <p:cNvSpPr txBox="1">
            <a:spLocks noGrp="1"/>
          </p:cNvSpPr>
          <p:nvPr>
            <p:ph type="body" idx="1"/>
          </p:nvPr>
        </p:nvSpPr>
        <p:spPr>
          <a:xfrm>
            <a:off x="5358384" y="1901952"/>
            <a:ext cx="6153912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58"/>
          <p:cNvSpPr txBox="1">
            <a:spLocks noGrp="1"/>
          </p:cNvSpPr>
          <p:nvPr>
            <p:ph type="subTitle" idx="2"/>
          </p:nvPr>
        </p:nvSpPr>
        <p:spPr>
          <a:xfrm>
            <a:off x="5358384" y="1490472"/>
            <a:ext cx="6153912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 b="0" i="0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5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9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9"/>
          <p:cNvSpPr>
            <a:spLocks noGrp="1"/>
          </p:cNvSpPr>
          <p:nvPr>
            <p:ph type="chart" idx="2"/>
          </p:nvPr>
        </p:nvSpPr>
        <p:spPr>
          <a:xfrm>
            <a:off x="685979" y="1805796"/>
            <a:ext cx="10820170" cy="413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400" rIns="0" bIns="0" anchor="ctr" anchorCtr="0">
            <a:noAutofit/>
          </a:bodyPr>
          <a:lstStyle>
            <a:lvl1pPr marR="0" lvl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" name="Google Shape;152;p5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ith Copy">
  <p:cSld name="Logo with Cop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1"/>
          <p:cNvSpPr txBox="1">
            <a:spLocks noGrp="1"/>
          </p:cNvSpPr>
          <p:nvPr>
            <p:ph type="body" idx="1"/>
          </p:nvPr>
        </p:nvSpPr>
        <p:spPr>
          <a:xfrm>
            <a:off x="685800" y="1097280"/>
            <a:ext cx="335584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61"/>
          <p:cNvSpPr txBox="1">
            <a:spLocks noGrp="1"/>
          </p:cNvSpPr>
          <p:nvPr>
            <p:ph type="subTitle" idx="2"/>
          </p:nvPr>
        </p:nvSpPr>
        <p:spPr>
          <a:xfrm>
            <a:off x="685800" y="685800"/>
            <a:ext cx="3355848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 b="0" i="0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61"/>
          <p:cNvSpPr>
            <a:spLocks noGrp="1"/>
          </p:cNvSpPr>
          <p:nvPr>
            <p:ph type="pic" idx="3"/>
          </p:nvPr>
        </p:nvSpPr>
        <p:spPr>
          <a:xfrm>
            <a:off x="4419600" y="0"/>
            <a:ext cx="77724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0" name="Google Shape;160;p6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Full Page">
  <p:cSld name="Logo Full Pag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"/>
          <p:cNvSpPr>
            <a:spLocks noGrp="1"/>
          </p:cNvSpPr>
          <p:nvPr>
            <p:ph type="pic" idx="2"/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3" name="Google Shape;163;p62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6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7" name="Google Shape;27;p29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24" cy="114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"/>
              <a:buNone/>
              <a:defRPr sz="2299" b="0" i="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Negative">
  <p:cSld name="Brand Mark — Negative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/>
              <a:buNone/>
              <a:defRPr sz="34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ack">
  <p:cSld name="Voice — Black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ue">
  <p:cSld name="Voice — Blue">
    <p:bg>
      <p:bgPr>
        <a:solidFill>
          <a:schemeClr val="accen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sz="23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2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63d46b28_0_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71" name="Google Shape;171;gec63d46b28_0_1"/>
          <p:cNvSpPr txBox="1"/>
          <p:nvPr/>
        </p:nvSpPr>
        <p:spPr>
          <a:xfrm>
            <a:off x="1219200" y="777925"/>
            <a:ext cx="105519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Course Registration System</a:t>
            </a:r>
            <a:endParaRPr sz="550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gec63d46b28_0_1"/>
          <p:cNvSpPr txBox="1"/>
          <p:nvPr/>
        </p:nvSpPr>
        <p:spPr>
          <a:xfrm>
            <a:off x="4000500" y="1906050"/>
            <a:ext cx="4107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599"/>
                </a:solidFill>
              </a:rPr>
              <a:t>Jedi-07 Group 3</a:t>
            </a:r>
            <a:endParaRPr sz="4000"/>
          </a:p>
        </p:txBody>
      </p:sp>
      <p:pic>
        <p:nvPicPr>
          <p:cNvPr id="173" name="Google Shape;173;gec63d46b2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012" y="2706450"/>
            <a:ext cx="4986776" cy="37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"/>
          <p:cNvSpPr txBox="1">
            <a:spLocks noGrp="1"/>
          </p:cNvSpPr>
          <p:nvPr>
            <p:ph type="ctrTitle"/>
          </p:nvPr>
        </p:nvSpPr>
        <p:spPr>
          <a:xfrm>
            <a:off x="4038600" y="782800"/>
            <a:ext cx="41148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>
                <a:solidFill>
                  <a:srgbClr val="FF6464"/>
                </a:solidFill>
              </a:rPr>
              <a:t>Project Goal</a:t>
            </a:r>
            <a:endParaRPr>
              <a:solidFill>
                <a:srgbClr val="FF6464"/>
              </a:solidFill>
            </a:endParaRPr>
          </a:p>
        </p:txBody>
      </p:sp>
      <p:sp>
        <p:nvSpPr>
          <p:cNvPr id="290" name="Google Shape;290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91" name="Google Shape;2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700" y="2312750"/>
            <a:ext cx="9615576" cy="418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lang="en-US" sz="3200" b="1">
                <a:solidFill>
                  <a:srgbClr val="EE6464"/>
                </a:solidFill>
              </a:rPr>
              <a:t>PROBLEM STATEMENT</a:t>
            </a:r>
            <a:endParaRPr sz="3200">
              <a:solidFill>
                <a:srgbClr val="EE6464"/>
              </a:solidFill>
            </a:endParaRPr>
          </a:p>
        </p:txBody>
      </p:sp>
      <p:grpSp>
        <p:nvGrpSpPr>
          <p:cNvPr id="298" name="Google Shape;298;p14"/>
          <p:cNvGrpSpPr/>
          <p:nvPr/>
        </p:nvGrpSpPr>
        <p:grpSpPr>
          <a:xfrm>
            <a:off x="7405965" y="1451984"/>
            <a:ext cx="1738036" cy="1741863"/>
            <a:chOff x="403166" y="1435608"/>
            <a:chExt cx="2456822" cy="2596068"/>
          </a:xfrm>
        </p:grpSpPr>
        <p:sp>
          <p:nvSpPr>
            <p:cNvPr id="299" name="Google Shape;299;p14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00" name="Google Shape;300;p14"/>
            <p:cNvPicPr preferRelativeResize="0"/>
            <p:nvPr/>
          </p:nvPicPr>
          <p:blipFill rotWithShape="1">
            <a:blip r:embed="rId3">
              <a:alphaModFix/>
            </a:blip>
            <a:srcRect l="24436" t="15290" r="26023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14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2" name="Google Shape;302;p14"/>
            <p:cNvSpPr txBox="1"/>
            <p:nvPr/>
          </p:nvSpPr>
          <p:spPr>
            <a:xfrm>
              <a:off x="726842" y="1514247"/>
              <a:ext cx="379271" cy="412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14"/>
          <p:cNvSpPr txBox="1"/>
          <p:nvPr/>
        </p:nvSpPr>
        <p:spPr>
          <a:xfrm>
            <a:off x="7175656" y="3574770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9592885" y="3570972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14"/>
          <p:cNvGrpSpPr/>
          <p:nvPr/>
        </p:nvGrpSpPr>
        <p:grpSpPr>
          <a:xfrm>
            <a:off x="10199178" y="1419845"/>
            <a:ext cx="1690836" cy="1769853"/>
            <a:chOff x="3363489" y="1435608"/>
            <a:chExt cx="2456822" cy="2592462"/>
          </a:xfrm>
        </p:grpSpPr>
        <p:pic>
          <p:nvPicPr>
            <p:cNvPr id="306" name="Google Shape;306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14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3676543" y="1515148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14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4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14"/>
          <p:cNvGrpSpPr/>
          <p:nvPr/>
        </p:nvGrpSpPr>
        <p:grpSpPr>
          <a:xfrm>
            <a:off x="7405963" y="4187403"/>
            <a:ext cx="2072602" cy="1996361"/>
            <a:chOff x="6338184" y="1435608"/>
            <a:chExt cx="2456822" cy="2596067"/>
          </a:xfrm>
        </p:grpSpPr>
        <p:sp>
          <p:nvSpPr>
            <p:cNvPr id="313" name="Google Shape;313;p14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5" name="Google Shape;315;p14"/>
            <p:cNvSpPr txBox="1"/>
            <p:nvPr/>
          </p:nvSpPr>
          <p:spPr>
            <a:xfrm>
              <a:off x="6700402" y="1579419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" name="Google Shape;316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" name="Google Shape;317;p14"/>
          <p:cNvGrpSpPr/>
          <p:nvPr/>
        </p:nvGrpSpPr>
        <p:grpSpPr>
          <a:xfrm>
            <a:off x="10234468" y="4288725"/>
            <a:ext cx="1655546" cy="1725564"/>
            <a:chOff x="9314007" y="1435608"/>
            <a:chExt cx="2456822" cy="2604379"/>
          </a:xfrm>
        </p:grpSpPr>
        <p:grpSp>
          <p:nvGrpSpPr>
            <p:cNvPr id="318" name="Google Shape;318;p14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319" name="Google Shape;319;p14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20" name="Google Shape;320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1" name="Google Shape;321;p14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322" name="Google Shape;322;p14"/>
            <p:cNvSpPr txBox="1"/>
            <p:nvPr/>
          </p:nvSpPr>
          <p:spPr>
            <a:xfrm>
              <a:off x="9496883" y="1555976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14"/>
          <p:cNvSpPr txBox="1"/>
          <p:nvPr/>
        </p:nvSpPr>
        <p:spPr>
          <a:xfrm>
            <a:off x="335175" y="1810851"/>
            <a:ext cx="6741600" cy="51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develop a POS application and REST API for </a:t>
            </a:r>
            <a:r>
              <a:rPr lang="en-US"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 Registration System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using JAVA where the student can register, add/drop course, professors can view courses, enrolled students while admin can manage users, add/drop courses to catalog</a:t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3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34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"/>
          <p:cNvSpPr txBox="1">
            <a:spLocks noGrp="1"/>
          </p:cNvSpPr>
          <p:nvPr>
            <p:ph type="ctrTitle"/>
          </p:nvPr>
        </p:nvSpPr>
        <p:spPr>
          <a:xfrm>
            <a:off x="873900" y="2263301"/>
            <a:ext cx="3545700" cy="19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>
                <a:solidFill>
                  <a:srgbClr val="F6B26B"/>
                </a:solidFill>
              </a:rPr>
              <a:t>Engineering</a:t>
            </a:r>
            <a:br>
              <a:rPr lang="en-US" sz="4400">
                <a:solidFill>
                  <a:srgbClr val="F6B26B"/>
                </a:solidFill>
              </a:rPr>
            </a:br>
            <a:r>
              <a:rPr lang="en-US" sz="4400">
                <a:solidFill>
                  <a:srgbClr val="F6B26B"/>
                </a:solidFill>
              </a:rPr>
              <a:t>Practices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330" name="Google Shape;330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31" name="Google Shape;331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49"/>
          <a:stretch/>
        </p:blipFill>
        <p:spPr>
          <a:xfrm>
            <a:off x="5419076" y="306300"/>
            <a:ext cx="5887200" cy="6383722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c63d46b28_0_13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38" name="Google Shape;338;gec63d46b28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938" y="590750"/>
            <a:ext cx="7947125" cy="56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ec63d46b28_0_138"/>
          <p:cNvSpPr/>
          <p:nvPr/>
        </p:nvSpPr>
        <p:spPr>
          <a:xfrm>
            <a:off x="7772400" y="340350"/>
            <a:ext cx="1642800" cy="969900"/>
          </a:xfrm>
          <a:prstGeom prst="wedgeRoundRectCallout">
            <a:avLst>
              <a:gd name="adj1" fmla="val -34186"/>
              <a:gd name="adj2" fmla="val 65801"/>
              <a:gd name="adj3" fmla="val 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5E5E5E"/>
                </a:solidFill>
              </a:rPr>
              <a:t>Requirement Gathering,</a:t>
            </a:r>
            <a:endParaRPr sz="1700">
              <a:solidFill>
                <a:srgbClr val="5E5E5E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5E5E5E"/>
                </a:solidFill>
              </a:rPr>
              <a:t>risk analysis</a:t>
            </a:r>
            <a:endParaRPr sz="1700">
              <a:solidFill>
                <a:srgbClr val="5E5E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40" name="Google Shape;340;gec63d46b28_0_138"/>
          <p:cNvSpPr/>
          <p:nvPr/>
        </p:nvSpPr>
        <p:spPr>
          <a:xfrm>
            <a:off x="1731300" y="4934275"/>
            <a:ext cx="1642800" cy="969900"/>
          </a:xfrm>
          <a:prstGeom prst="wedgeRoundRectCallout">
            <a:avLst>
              <a:gd name="adj1" fmla="val 73542"/>
              <a:gd name="adj2" fmla="val 6225"/>
              <a:gd name="adj3" fmla="val 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E5E5E"/>
                </a:solidFill>
              </a:rPr>
              <a:t>Code Development</a:t>
            </a:r>
            <a:endParaRPr sz="1700">
              <a:solidFill>
                <a:srgbClr val="5E5E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41" name="Google Shape;341;gec63d46b28_0_138"/>
          <p:cNvSpPr/>
          <p:nvPr/>
        </p:nvSpPr>
        <p:spPr>
          <a:xfrm>
            <a:off x="8377500" y="4848450"/>
            <a:ext cx="1642800" cy="969900"/>
          </a:xfrm>
          <a:prstGeom prst="wedgeRoundRectCallout">
            <a:avLst>
              <a:gd name="adj1" fmla="val -78270"/>
              <a:gd name="adj2" fmla="val 27356"/>
              <a:gd name="adj3" fmla="val 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E5E5E"/>
                </a:solidFill>
              </a:rPr>
              <a:t>UML artifacts, architecture design</a:t>
            </a:r>
            <a:endParaRPr sz="1700">
              <a:solidFill>
                <a:srgbClr val="5E5E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42" name="Google Shape;342;gec63d46b28_0_138"/>
          <p:cNvSpPr/>
          <p:nvPr/>
        </p:nvSpPr>
        <p:spPr>
          <a:xfrm>
            <a:off x="8949000" y="2805600"/>
            <a:ext cx="1642800" cy="969900"/>
          </a:xfrm>
          <a:prstGeom prst="wedgeRoundRectCallout">
            <a:avLst>
              <a:gd name="adj1" fmla="val -34186"/>
              <a:gd name="adj2" fmla="val 65801"/>
              <a:gd name="adj3" fmla="val 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E5E5E"/>
                </a:solidFill>
              </a:rPr>
              <a:t>Tech Stack selection</a:t>
            </a:r>
            <a:endParaRPr sz="1700">
              <a:solidFill>
                <a:srgbClr val="5E5E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43" name="Google Shape;343;gec63d46b28_0_138"/>
          <p:cNvSpPr/>
          <p:nvPr/>
        </p:nvSpPr>
        <p:spPr>
          <a:xfrm>
            <a:off x="909900" y="2260275"/>
            <a:ext cx="1642800" cy="969900"/>
          </a:xfrm>
          <a:prstGeom prst="wedgeRoundRectCallout">
            <a:avLst>
              <a:gd name="adj1" fmla="val 80034"/>
              <a:gd name="adj2" fmla="val 8212"/>
              <a:gd name="adj3" fmla="val 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E5E5E"/>
                </a:solidFill>
              </a:rPr>
              <a:t>Testing &amp; Bug fixes</a:t>
            </a:r>
            <a:endParaRPr sz="1700">
              <a:solidFill>
                <a:srgbClr val="5E5E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c907309bd_1_52"/>
          <p:cNvSpPr txBox="1">
            <a:spLocks noGrp="1"/>
          </p:cNvSpPr>
          <p:nvPr>
            <p:ph type="title"/>
          </p:nvPr>
        </p:nvSpPr>
        <p:spPr>
          <a:xfrm>
            <a:off x="687300" y="2462575"/>
            <a:ext cx="10817400" cy="74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E06666"/>
                </a:solidFill>
              </a:rPr>
              <a:t>UML DIAGRAMS</a:t>
            </a:r>
            <a:endParaRPr sz="6000">
              <a:solidFill>
                <a:srgbClr val="E06666"/>
              </a:solidFill>
            </a:endParaRPr>
          </a:p>
        </p:txBody>
      </p:sp>
      <p:sp>
        <p:nvSpPr>
          <p:cNvPr id="350" name="Google Shape;350;gec907309bd_1_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AF8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"/>
          <p:cNvSpPr txBox="1">
            <a:spLocks noGrp="1"/>
          </p:cNvSpPr>
          <p:nvPr>
            <p:ph type="ctrTitle"/>
          </p:nvPr>
        </p:nvSpPr>
        <p:spPr>
          <a:xfrm>
            <a:off x="1549615" y="2689214"/>
            <a:ext cx="2850776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>
                <a:solidFill>
                  <a:srgbClr val="1C4587"/>
                </a:solidFill>
              </a:rPr>
              <a:t>Tech Stack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57" name="Google Shape;357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58" name="Google Shape;358;p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5" r="19248"/>
          <a:stretch/>
        </p:blipFill>
        <p:spPr>
          <a:xfrm>
            <a:off x="5864352" y="0"/>
            <a:ext cx="6324599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232746" y="332507"/>
            <a:ext cx="2194560" cy="947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Designing</a:t>
            </a:r>
            <a:endParaRPr sz="140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18"/>
          <p:cNvSpPr/>
          <p:nvPr/>
        </p:nvSpPr>
        <p:spPr>
          <a:xfrm>
            <a:off x="2612967" y="332509"/>
            <a:ext cx="2194560" cy="94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8"/>
          <p:cNvSpPr/>
          <p:nvPr/>
        </p:nvSpPr>
        <p:spPr>
          <a:xfrm>
            <a:off x="4993178" y="332506"/>
            <a:ext cx="2194560" cy="94765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8"/>
          <p:cNvSpPr/>
          <p:nvPr/>
        </p:nvSpPr>
        <p:spPr>
          <a:xfrm>
            <a:off x="7373384" y="340820"/>
            <a:ext cx="2194560" cy="947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8"/>
          <p:cNvSpPr/>
          <p:nvPr/>
        </p:nvSpPr>
        <p:spPr>
          <a:xfrm>
            <a:off x="9753600" y="332507"/>
            <a:ext cx="2194560" cy="947651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8"/>
          <p:cNvSpPr/>
          <p:nvPr/>
        </p:nvSpPr>
        <p:spPr>
          <a:xfrm flipH="1">
            <a:off x="232743" y="1255218"/>
            <a:ext cx="2194559" cy="25769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8"/>
          <p:cNvSpPr/>
          <p:nvPr/>
        </p:nvSpPr>
        <p:spPr>
          <a:xfrm flipH="1">
            <a:off x="2612963" y="1255219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8"/>
          <p:cNvSpPr/>
          <p:nvPr/>
        </p:nvSpPr>
        <p:spPr>
          <a:xfrm flipH="1">
            <a:off x="7373385" y="1288471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8"/>
          <p:cNvSpPr/>
          <p:nvPr/>
        </p:nvSpPr>
        <p:spPr>
          <a:xfrm flipH="1">
            <a:off x="9753725" y="1255225"/>
            <a:ext cx="2194500" cy="66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Code Collaboration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1169" y="1516440"/>
            <a:ext cx="513003" cy="70640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8"/>
          <p:cNvSpPr/>
          <p:nvPr/>
        </p:nvSpPr>
        <p:spPr>
          <a:xfrm flipH="1">
            <a:off x="4993159" y="1255218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Automation Tool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4563" y="1846350"/>
            <a:ext cx="2132350" cy="86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0404" y="2712627"/>
            <a:ext cx="1881050" cy="107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4106" y="2240543"/>
            <a:ext cx="2194575" cy="1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49438" y="3773900"/>
            <a:ext cx="1627725" cy="6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91800" y="481105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29305" y="1880655"/>
            <a:ext cx="1529325" cy="107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84700" y="3558325"/>
            <a:ext cx="1079175" cy="10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81824" y="2222850"/>
            <a:ext cx="1529325" cy="853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15012" y="3306175"/>
            <a:ext cx="1146225" cy="65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4550" y="5985550"/>
            <a:ext cx="687116" cy="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55225" y="5042850"/>
            <a:ext cx="1782525" cy="98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1475" y="1963312"/>
            <a:ext cx="2132350" cy="91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43775" y="3325575"/>
            <a:ext cx="10477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896390" y="4138925"/>
            <a:ext cx="1627725" cy="86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"/>
          <p:cNvSpPr txBox="1">
            <a:spLocks noGrp="1"/>
          </p:cNvSpPr>
          <p:nvPr>
            <p:ph type="ctrTitle"/>
          </p:nvPr>
        </p:nvSpPr>
        <p:spPr>
          <a:xfrm>
            <a:off x="3949949" y="394950"/>
            <a:ext cx="3911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>
                <a:solidFill>
                  <a:srgbClr val="6FA8DC"/>
                </a:solidFill>
              </a:rPr>
              <a:t>Development</a:t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96" name="Google Shape;396;p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97" name="Google Shape;3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500" y="1511350"/>
            <a:ext cx="6786001" cy="47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c63d46b28_0_9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404" name="Google Shape;404;gec63d46b28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1157500"/>
            <a:ext cx="8811395" cy="51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ec63d46b28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2600" y="2688650"/>
            <a:ext cx="285750" cy="30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ec63d46b28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438" y="2688650"/>
            <a:ext cx="276225" cy="30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ec63d46b28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4000" y="2596450"/>
            <a:ext cx="285750" cy="30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ec63d46b28_0_91"/>
          <p:cNvSpPr txBox="1"/>
          <p:nvPr/>
        </p:nvSpPr>
        <p:spPr>
          <a:xfrm>
            <a:off x="3559800" y="1747025"/>
            <a:ext cx="171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Java Main Client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9" name="Google Shape;409;gec63d46b28_0_91"/>
          <p:cNvSpPr txBox="1"/>
          <p:nvPr/>
        </p:nvSpPr>
        <p:spPr>
          <a:xfrm>
            <a:off x="5607963" y="1714025"/>
            <a:ext cx="17196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Business Code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gec63d46b28_0_91"/>
          <p:cNvSpPr txBox="1"/>
          <p:nvPr/>
        </p:nvSpPr>
        <p:spPr>
          <a:xfrm>
            <a:off x="7907400" y="1665575"/>
            <a:ext cx="16350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Database Code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1" name="Google Shape;411;gec63d46b28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0200" y="3931488"/>
            <a:ext cx="11430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ec63d46b28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1488" y="3931500"/>
            <a:ext cx="11430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ec63d46b28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3363" y="3931488"/>
            <a:ext cx="11430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ec63d46b28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5250" y="3931488"/>
            <a:ext cx="1143000" cy="16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gec63d46b28_0_91"/>
          <p:cNvCxnSpPr/>
          <p:nvPr/>
        </p:nvCxnSpPr>
        <p:spPr>
          <a:xfrm>
            <a:off x="3549800" y="4664925"/>
            <a:ext cx="96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gec63d46b28_0_91"/>
          <p:cNvCxnSpPr/>
          <p:nvPr/>
        </p:nvCxnSpPr>
        <p:spPr>
          <a:xfrm rot="10800000">
            <a:off x="799225" y="2824950"/>
            <a:ext cx="1449600" cy="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7" name="Google Shape;417;gec63d46b28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35288" y="4532375"/>
            <a:ext cx="1278675" cy="2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ec63d46b28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8088" y="4532375"/>
            <a:ext cx="1278675" cy="2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ec63d46b28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3663" y="4532375"/>
            <a:ext cx="1278675" cy="2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ec63d46b28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8100" y="4532375"/>
            <a:ext cx="1278675" cy="2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ec63d46b28_0_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0" y="3694843"/>
            <a:ext cx="966600" cy="635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ec63d46b28_0_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300" y="4532300"/>
            <a:ext cx="817800" cy="57648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ec63d46b28_0_91"/>
          <p:cNvSpPr txBox="1"/>
          <p:nvPr/>
        </p:nvSpPr>
        <p:spPr>
          <a:xfrm>
            <a:off x="357375" y="221225"/>
            <a:ext cx="47649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ARCHITECTURAL DESIGN</a:t>
            </a:r>
            <a:endParaRPr sz="2900">
              <a:solidFill>
                <a:srgbClr val="FFC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4" name="Google Shape;424;gec63d46b28_0_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20300" y="3648200"/>
            <a:ext cx="1635000" cy="10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c63d46b28_0_130"/>
          <p:cNvSpPr txBox="1"/>
          <p:nvPr/>
        </p:nvSpPr>
        <p:spPr>
          <a:xfrm>
            <a:off x="571800" y="2043750"/>
            <a:ext cx="20568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JAVA 8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gec63d46b28_0_130"/>
          <p:cNvSpPr txBox="1"/>
          <p:nvPr/>
        </p:nvSpPr>
        <p:spPr>
          <a:xfrm>
            <a:off x="3722750" y="2043750"/>
            <a:ext cx="17283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SDLC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gec63d46b28_0_130"/>
          <p:cNvSpPr txBox="1"/>
          <p:nvPr/>
        </p:nvSpPr>
        <p:spPr>
          <a:xfrm>
            <a:off x="2955600" y="5478350"/>
            <a:ext cx="2928000" cy="923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EXCEPTION HANDLING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gec63d46b28_0_130"/>
          <p:cNvSpPr txBox="1"/>
          <p:nvPr/>
        </p:nvSpPr>
        <p:spPr>
          <a:xfrm>
            <a:off x="4803000" y="4494475"/>
            <a:ext cx="34923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GIT COMMANDS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gec63d46b28_0_130"/>
          <p:cNvSpPr txBox="1"/>
          <p:nvPr/>
        </p:nvSpPr>
        <p:spPr>
          <a:xfrm>
            <a:off x="6286500" y="2043750"/>
            <a:ext cx="17283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MAVEN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gec63d46b28_0_130"/>
          <p:cNvSpPr txBox="1"/>
          <p:nvPr/>
        </p:nvSpPr>
        <p:spPr>
          <a:xfrm>
            <a:off x="8850250" y="2043750"/>
            <a:ext cx="29280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DROPWIZARD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6" name="Google Shape;436;gec63d46b28_0_130"/>
          <p:cNvSpPr txBox="1"/>
          <p:nvPr/>
        </p:nvSpPr>
        <p:spPr>
          <a:xfrm>
            <a:off x="571800" y="4410700"/>
            <a:ext cx="35976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LINUX COMMANDS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gec63d46b28_0_130"/>
          <p:cNvSpPr txBox="1"/>
          <p:nvPr/>
        </p:nvSpPr>
        <p:spPr>
          <a:xfrm>
            <a:off x="6005838" y="3361000"/>
            <a:ext cx="22896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POSTMAN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gec63d46b28_0_130"/>
          <p:cNvSpPr txBox="1"/>
          <p:nvPr/>
        </p:nvSpPr>
        <p:spPr>
          <a:xfrm>
            <a:off x="9105900" y="4494475"/>
            <a:ext cx="28134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TEAM WORK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gec63d46b28_0_130"/>
          <p:cNvSpPr txBox="1"/>
          <p:nvPr/>
        </p:nvSpPr>
        <p:spPr>
          <a:xfrm>
            <a:off x="9392825" y="3361000"/>
            <a:ext cx="17283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REST 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gec63d46b28_0_130"/>
          <p:cNvSpPr txBox="1"/>
          <p:nvPr/>
        </p:nvSpPr>
        <p:spPr>
          <a:xfrm>
            <a:off x="720000" y="3295525"/>
            <a:ext cx="19086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TESTING 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gec63d46b28_0_130"/>
          <p:cNvSpPr txBox="1"/>
          <p:nvPr/>
        </p:nvSpPr>
        <p:spPr>
          <a:xfrm>
            <a:off x="3693588" y="3361000"/>
            <a:ext cx="1452000" cy="554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SQL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gec63d46b28_0_130"/>
          <p:cNvSpPr txBox="1"/>
          <p:nvPr/>
        </p:nvSpPr>
        <p:spPr>
          <a:xfrm>
            <a:off x="7411413" y="5478350"/>
            <a:ext cx="2289600" cy="923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Char char="★"/>
            </a:pPr>
            <a:r>
              <a:rPr lang="en-US" sz="2400">
                <a:latin typeface="Poppins"/>
                <a:ea typeface="Poppins"/>
                <a:cs typeface="Poppins"/>
                <a:sym typeface="Poppins"/>
              </a:rPr>
              <a:t>UML DIAGRAMS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gec63d46b28_0_130"/>
          <p:cNvSpPr txBox="1"/>
          <p:nvPr/>
        </p:nvSpPr>
        <p:spPr>
          <a:xfrm>
            <a:off x="4496400" y="361050"/>
            <a:ext cx="3657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00B0F0"/>
                </a:solidFill>
                <a:latin typeface="Verdana"/>
                <a:ea typeface="Verdana"/>
                <a:cs typeface="Verdana"/>
                <a:sym typeface="Verdana"/>
              </a:rPr>
              <a:t>LEARNINGS</a:t>
            </a:r>
            <a:endParaRPr sz="4100">
              <a:solidFill>
                <a:srgbClr val="00B0F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44" name="Google Shape;444;gec63d46b28_0_1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0" t="299" r="11850" b="-209"/>
          <a:stretch/>
        </p:blipFill>
        <p:spPr>
          <a:xfrm>
            <a:off x="10463700" y="0"/>
            <a:ext cx="1728301" cy="1874055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pic>
        <p:nvPicPr>
          <p:cNvPr id="445" name="Google Shape;445;gec63d46b28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40" y="251413"/>
            <a:ext cx="1627725" cy="86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ec63d46b28_0_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8801" y="5764351"/>
            <a:ext cx="1158095" cy="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ec63d46b28_0_1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769" y="5586840"/>
            <a:ext cx="513003" cy="706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522618" y="441262"/>
            <a:ext cx="3400158" cy="43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0" name="Google Shape;1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15" y="441262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81" name="Google Shape;181;p4"/>
          <p:cNvSpPr/>
          <p:nvPr/>
        </p:nvSpPr>
        <p:spPr>
          <a:xfrm>
            <a:off x="522625" y="1154427"/>
            <a:ext cx="3669300" cy="4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AutoNum type="arabicPeriod"/>
            </a:pPr>
            <a:r>
              <a:rPr lang="en-US" sz="25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Char char="●"/>
            </a:pPr>
            <a:r>
              <a:rPr lang="en-US" sz="25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</a:t>
            </a: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5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</a:t>
            </a: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endParaRPr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AutoNum type="arabicPeriod"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Trainer</a:t>
            </a:r>
            <a:endParaRPr sz="25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"/>
              <a:buChar char="●"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sz="25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25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AutoNum type="arabicPeriod" startAt="3"/>
            </a:pPr>
            <a:r>
              <a:rPr lang="en-US" sz="2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Organizers</a:t>
            </a:r>
            <a:endParaRPr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"/>
              <a:buChar char="●"/>
            </a:pPr>
            <a:r>
              <a:rPr lang="en-US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Deepika Gajraj</a:t>
            </a:r>
            <a:endParaRPr sz="2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oppins"/>
              <a:buChar char="●"/>
            </a:pPr>
            <a:r>
              <a:rPr lang="en-US" sz="2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Sakshi (Order Trainings)</a:t>
            </a:r>
            <a:endParaRPr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54" name="Google Shape;4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88" y="0"/>
            <a:ext cx="12010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61" name="Google Shape;4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1190475"/>
            <a:ext cx="75247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68" name="Google Shape;4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-32125"/>
            <a:ext cx="121534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c63d46b28_0_16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75" name="Google Shape;475;gec63d46b28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500" y="521200"/>
            <a:ext cx="5651000" cy="5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88" name="Google Shape;188;p7"/>
          <p:cNvSpPr txBox="1">
            <a:spLocks noGrp="1"/>
          </p:cNvSpPr>
          <p:nvPr>
            <p:ph type="ctrTitle"/>
          </p:nvPr>
        </p:nvSpPr>
        <p:spPr>
          <a:xfrm>
            <a:off x="536257" y="104100"/>
            <a:ext cx="327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"/>
              <a:buNone/>
            </a:pPr>
            <a:r>
              <a:rPr lang="en-US" sz="3600" b="1"/>
              <a:t>Agenda</a:t>
            </a:r>
            <a:endParaRPr b="1"/>
          </a:p>
        </p:txBody>
      </p:sp>
      <p:sp>
        <p:nvSpPr>
          <p:cNvPr id="189" name="Google Shape;189;p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90" name="Google Shape;190;p7"/>
          <p:cNvSpPr txBox="1"/>
          <p:nvPr/>
        </p:nvSpPr>
        <p:spPr>
          <a:xfrm>
            <a:off x="1253067" y="1990106"/>
            <a:ext cx="39542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7"/>
          <p:cNvGrpSpPr/>
          <p:nvPr/>
        </p:nvGrpSpPr>
        <p:grpSpPr>
          <a:xfrm>
            <a:off x="516462" y="852298"/>
            <a:ext cx="4690905" cy="5392859"/>
            <a:chOff x="516462" y="962766"/>
            <a:chExt cx="4690905" cy="5392859"/>
          </a:xfrm>
        </p:grpSpPr>
        <p:sp>
          <p:nvSpPr>
            <p:cNvPr id="192" name="Google Shape;192;p7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16465" y="2601547"/>
              <a:ext cx="5502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516464" y="3160421"/>
              <a:ext cx="5502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516463" y="3719295"/>
              <a:ext cx="5502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516463" y="4278169"/>
              <a:ext cx="550200" cy="442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07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516463" y="4827473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08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516463" y="5376777"/>
              <a:ext cx="550200" cy="442800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09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516462" y="5912825"/>
              <a:ext cx="550200" cy="4428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10</a:t>
              </a:r>
              <a:endParaRPr sz="16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2" name="Google Shape;202;p7"/>
            <p:cNvSpPr txBox="1"/>
            <p:nvPr/>
          </p:nvSpPr>
          <p:spPr>
            <a:xfrm>
              <a:off x="1253067" y="155232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 txBox="1"/>
            <p:nvPr/>
          </p:nvSpPr>
          <p:spPr>
            <a:xfrm>
              <a:off x="1253067" y="100409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1253067" y="26581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"/>
            <p:cNvSpPr txBox="1"/>
            <p:nvPr/>
          </p:nvSpPr>
          <p:spPr>
            <a:xfrm>
              <a:off x="1253067" y="319710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 txBox="1"/>
            <p:nvPr/>
          </p:nvSpPr>
          <p:spPr>
            <a:xfrm>
              <a:off x="1253067" y="375597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1253067" y="431619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 txBox="1"/>
            <p:nvPr/>
          </p:nvSpPr>
          <p:spPr>
            <a:xfrm>
              <a:off x="1253067" y="485211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1253067" y="5406884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 txBox="1"/>
            <p:nvPr/>
          </p:nvSpPr>
          <p:spPr>
            <a:xfrm>
              <a:off x="1253067" y="596167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>
            <a:spLocks noGrp="1"/>
          </p:cNvSpPr>
          <p:nvPr>
            <p:ph type="ctrTitle"/>
          </p:nvPr>
        </p:nvSpPr>
        <p:spPr>
          <a:xfrm>
            <a:off x="1662600" y="1982130"/>
            <a:ext cx="28470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5600">
                <a:solidFill>
                  <a:srgbClr val="FFC000"/>
                </a:solidFill>
              </a:rPr>
              <a:t>Meet the  Team!</a:t>
            </a:r>
            <a:endParaRPr sz="2600">
              <a:solidFill>
                <a:srgbClr val="FFC000"/>
              </a:solidFill>
            </a:endParaRPr>
          </a:p>
        </p:txBody>
      </p:sp>
      <p:sp>
        <p:nvSpPr>
          <p:cNvPr id="217" name="Google Shape;217;p1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18" name="Google Shape;218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44" r="11343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/>
        </p:nvSpPr>
        <p:spPr>
          <a:xfrm>
            <a:off x="1159681" y="3041849"/>
            <a:ext cx="2061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Abhi</a:t>
            </a: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nav Saxena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1"/>
          <p:cNvSpPr txBox="1"/>
          <p:nvPr/>
        </p:nvSpPr>
        <p:spPr>
          <a:xfrm>
            <a:off x="5215286" y="2921099"/>
            <a:ext cx="2061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Ashutosh Rathi</a:t>
            </a:r>
            <a:endParaRPr sz="2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"/>
          <p:cNvSpPr txBox="1"/>
          <p:nvPr/>
        </p:nvSpPr>
        <p:spPr>
          <a:xfrm>
            <a:off x="9105891" y="3041849"/>
            <a:ext cx="2061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Nimisha Gupta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1"/>
          <p:cNvSpPr txBox="1"/>
          <p:nvPr/>
        </p:nvSpPr>
        <p:spPr>
          <a:xfrm>
            <a:off x="1159675" y="6172197"/>
            <a:ext cx="218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Pulkit Khurana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5177236" y="5986247"/>
            <a:ext cx="2061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Sarthak Sadh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9073566" y="6188272"/>
            <a:ext cx="2061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Srijan Setu</a:t>
            </a:r>
            <a:endParaRPr sz="2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75" y="536075"/>
            <a:ext cx="2391900" cy="2397000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30" name="Google Shape;230;p11"/>
          <p:cNvPicPr preferRelativeResize="0"/>
          <p:nvPr/>
        </p:nvPicPr>
        <p:blipFill rotWithShape="1">
          <a:blip r:embed="rId4">
            <a:alphaModFix/>
          </a:blip>
          <a:srcRect l="109" r="99"/>
          <a:stretch/>
        </p:blipFill>
        <p:spPr>
          <a:xfrm>
            <a:off x="5012225" y="3589250"/>
            <a:ext cx="2391900" cy="2397000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5">
            <a:alphaModFix/>
          </a:blip>
          <a:srcRect t="6016" b="6016"/>
          <a:stretch/>
        </p:blipFill>
        <p:spPr>
          <a:xfrm>
            <a:off x="994650" y="3745950"/>
            <a:ext cx="2391900" cy="2397000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6">
            <a:alphaModFix/>
          </a:blip>
          <a:srcRect l="8976" r="8968" b="21807"/>
          <a:stretch/>
        </p:blipFill>
        <p:spPr>
          <a:xfrm>
            <a:off x="5012225" y="536075"/>
            <a:ext cx="2391900" cy="2397000"/>
          </a:xfrm>
          <a:prstGeom prst="ellipse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7">
            <a:alphaModFix/>
          </a:blip>
          <a:srcRect l="17457" t="36795" r="38834" b="31674"/>
          <a:stretch/>
        </p:blipFill>
        <p:spPr>
          <a:xfrm>
            <a:off x="8805425" y="496325"/>
            <a:ext cx="2616300" cy="25164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8">
            <a:alphaModFix/>
          </a:blip>
          <a:srcRect l="13431" t="5000" r="16244" b="23971"/>
          <a:stretch/>
        </p:blipFill>
        <p:spPr>
          <a:xfrm>
            <a:off x="9029800" y="3736500"/>
            <a:ext cx="2391900" cy="2415900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63d46b28_0_21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aphicFrame>
        <p:nvGraphicFramePr>
          <p:cNvPr id="241" name="Google Shape;241;gec63d46b28_0_214"/>
          <p:cNvGraphicFramePr/>
          <p:nvPr/>
        </p:nvGraphicFramePr>
        <p:xfrm>
          <a:off x="1143000" y="1514925"/>
          <a:ext cx="10287000" cy="3845694"/>
        </p:xfrm>
        <a:graphic>
          <a:graphicData uri="http://schemas.openxmlformats.org/drawingml/2006/table">
            <a:tbl>
              <a:tblPr>
                <a:noFill/>
                <a:tableStyleId>{D0C99885-E819-4205-BD3B-DBF11E36BB90}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RESPONSIBILITY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ABHINAV SAXENA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ASHUTOSH RATHI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Professor functionalities,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User functionalities,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 Case Diagram,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 Diagram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NIMISHA GUPTA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PULKIT KHURANA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Student functionalities,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User functionalities,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Activity Diagram,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 Diagram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SARTHAK SADH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SRIJAN SETU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Admin functionalities,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User functionalities,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Sequence Diagram,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 Diagram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 txBox="1">
            <a:spLocks noGrp="1"/>
          </p:cNvSpPr>
          <p:nvPr>
            <p:ph type="ctrTitle"/>
          </p:nvPr>
        </p:nvSpPr>
        <p:spPr>
          <a:xfrm>
            <a:off x="1299456" y="2731053"/>
            <a:ext cx="333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248" name="Google Shape;248;p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49" name="Google Shape;249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8438" t="262" r="3144" b="2222"/>
          <a:stretch/>
        </p:blipFill>
        <p:spPr>
          <a:xfrm>
            <a:off x="5864351" y="0"/>
            <a:ext cx="6363507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2190750"/>
            <a:ext cx="11296650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"/>
          <p:cNvSpPr txBox="1"/>
          <p:nvPr/>
        </p:nvSpPr>
        <p:spPr>
          <a:xfrm>
            <a:off x="219075" y="1871175"/>
            <a:ext cx="2248500" cy="7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5E5E5E"/>
                </a:solidFill>
              </a:rPr>
              <a:t>Understanding Unix and Git Commands</a:t>
            </a:r>
            <a:endParaRPr sz="1500">
              <a:solidFill>
                <a:srgbClr val="5E5E5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3"/>
          <p:cNvSpPr txBox="1"/>
          <p:nvPr/>
        </p:nvSpPr>
        <p:spPr>
          <a:xfrm>
            <a:off x="7164325" y="5673450"/>
            <a:ext cx="2323200" cy="99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E5E5E"/>
                </a:solidFill>
              </a:rPr>
              <a:t>Developing a POS application using Java and MySQL</a:t>
            </a:r>
            <a:endParaRPr sz="1600">
              <a:solidFill>
                <a:srgbClr val="5E5E5E"/>
              </a:solidFill>
            </a:endParaRPr>
          </a:p>
        </p:txBody>
      </p:sp>
      <p:sp>
        <p:nvSpPr>
          <p:cNvPr id="257" name="Google Shape;257;p3"/>
          <p:cNvSpPr txBox="1"/>
          <p:nvPr/>
        </p:nvSpPr>
        <p:spPr>
          <a:xfrm>
            <a:off x="4743150" y="1666275"/>
            <a:ext cx="2248500" cy="99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E5E5E"/>
                </a:solidFill>
              </a:rPr>
              <a:t>Understanding basics of java and exception handling</a:t>
            </a:r>
            <a:endParaRPr sz="1500">
              <a:solidFill>
                <a:srgbClr val="5E5E5E"/>
              </a:solidFill>
            </a:endParaRPr>
          </a:p>
        </p:txBody>
      </p:sp>
      <p:sp>
        <p:nvSpPr>
          <p:cNvPr id="258" name="Google Shape;258;p3"/>
          <p:cNvSpPr txBox="1"/>
          <p:nvPr/>
        </p:nvSpPr>
        <p:spPr>
          <a:xfrm>
            <a:off x="2380950" y="5673450"/>
            <a:ext cx="2248500" cy="99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E5E5E"/>
                </a:solidFill>
              </a:rPr>
              <a:t>Requirement Understanding and diagram design</a:t>
            </a:r>
            <a:endParaRPr sz="1600">
              <a:solidFill>
                <a:srgbClr val="5E5E5E"/>
              </a:solidFill>
            </a:endParaRPr>
          </a:p>
        </p:txBody>
      </p:sp>
      <p:sp>
        <p:nvSpPr>
          <p:cNvPr id="259" name="Google Shape;259;p3"/>
          <p:cNvSpPr txBox="1"/>
          <p:nvPr/>
        </p:nvSpPr>
        <p:spPr>
          <a:xfrm>
            <a:off x="8860000" y="1451775"/>
            <a:ext cx="3097200" cy="12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E5E5E"/>
                </a:solidFill>
              </a:rPr>
              <a:t>Understanding about Java RESTful services &amp; REST API development using jersey and DropWizard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3"/>
          <p:cNvSpPr txBox="1"/>
          <p:nvPr/>
        </p:nvSpPr>
        <p:spPr>
          <a:xfrm>
            <a:off x="796725" y="2595700"/>
            <a:ext cx="13749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C27BA0"/>
                </a:solidFill>
                <a:latin typeface="Poppins"/>
                <a:ea typeface="Poppins"/>
                <a:cs typeface="Poppins"/>
                <a:sym typeface="Poppins"/>
              </a:rPr>
              <a:t>1.Unix &amp; Git</a:t>
            </a:r>
            <a:endParaRPr sz="1500" b="1">
              <a:solidFill>
                <a:srgbClr val="C27B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3"/>
          <p:cNvSpPr txBox="1"/>
          <p:nvPr/>
        </p:nvSpPr>
        <p:spPr>
          <a:xfrm>
            <a:off x="5064600" y="2663775"/>
            <a:ext cx="1605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3.JAVA 8</a:t>
            </a:r>
            <a:endParaRPr b="1"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3"/>
          <p:cNvSpPr txBox="1"/>
          <p:nvPr/>
        </p:nvSpPr>
        <p:spPr>
          <a:xfrm>
            <a:off x="2814000" y="5273250"/>
            <a:ext cx="1815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8E7CC3"/>
                </a:solidFill>
                <a:latin typeface="Poppins"/>
                <a:ea typeface="Poppins"/>
                <a:cs typeface="Poppins"/>
                <a:sym typeface="Poppins"/>
              </a:rPr>
              <a:t>2.UML Diagrams</a:t>
            </a:r>
            <a:endParaRPr b="1">
              <a:solidFill>
                <a:srgbClr val="8E7CC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3"/>
          <p:cNvSpPr txBox="1"/>
          <p:nvPr/>
        </p:nvSpPr>
        <p:spPr>
          <a:xfrm>
            <a:off x="6991650" y="5273250"/>
            <a:ext cx="249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6B26B"/>
                </a:solidFill>
                <a:latin typeface="Poppins"/>
                <a:ea typeface="Poppins"/>
                <a:cs typeface="Poppins"/>
                <a:sym typeface="Poppins"/>
              </a:rPr>
              <a:t>4.POS Application &amp;SQL</a:t>
            </a:r>
            <a:endParaRPr b="1">
              <a:solidFill>
                <a:srgbClr val="F6B26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"/>
          <p:cNvSpPr txBox="1"/>
          <p:nvPr/>
        </p:nvSpPr>
        <p:spPr>
          <a:xfrm>
            <a:off x="9487350" y="2663775"/>
            <a:ext cx="2079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C27BA0"/>
                </a:solidFill>
                <a:latin typeface="Poppins"/>
                <a:ea typeface="Poppins"/>
                <a:cs typeface="Poppins"/>
                <a:sym typeface="Poppins"/>
              </a:rPr>
              <a:t>5.REST Dropwizard</a:t>
            </a:r>
            <a:endParaRPr b="1">
              <a:solidFill>
                <a:srgbClr val="C27B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p3"/>
          <p:cNvSpPr txBox="1"/>
          <p:nvPr/>
        </p:nvSpPr>
        <p:spPr>
          <a:xfrm>
            <a:off x="308275" y="230450"/>
            <a:ext cx="3965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Poppins"/>
                <a:ea typeface="Poppins"/>
                <a:cs typeface="Poppins"/>
                <a:sym typeface="Poppins"/>
              </a:rPr>
              <a:t>ROADMAP</a:t>
            </a:r>
            <a:endParaRPr sz="3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6" name="Google Shape;266;p3"/>
          <p:cNvSpPr/>
          <p:nvPr/>
        </p:nvSpPr>
        <p:spPr>
          <a:xfrm>
            <a:off x="442450" y="1242275"/>
            <a:ext cx="5424900" cy="4764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 txBox="1">
            <a:spLocks noGrp="1"/>
          </p:cNvSpPr>
          <p:nvPr>
            <p:ph type="ctrTitle"/>
          </p:nvPr>
        </p:nvSpPr>
        <p:spPr>
          <a:xfrm>
            <a:off x="0" y="216131"/>
            <a:ext cx="12192000" cy="1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lang="en-US" sz="3900">
                <a:solidFill>
                  <a:srgbClr val="C27BA0"/>
                </a:solidFill>
              </a:rPr>
              <a:t>2 WEEKS OF TRAINING + PROJECT DEMO </a:t>
            </a:r>
            <a:br>
              <a:rPr lang="en-US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2709950" y="4936712"/>
            <a:ext cx="6736080" cy="755140"/>
          </a:xfrm>
          <a:prstGeom prst="trapezoid">
            <a:avLst>
              <a:gd name="adj" fmla="val 7794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3410990" y="4064653"/>
            <a:ext cx="5350625" cy="751119"/>
          </a:xfrm>
          <a:prstGeom prst="trapezoid">
            <a:avLst>
              <a:gd name="adj" fmla="val 79447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6"/>
          <p:cNvSpPr/>
          <p:nvPr/>
        </p:nvSpPr>
        <p:spPr>
          <a:xfrm>
            <a:off x="4109259" y="3258048"/>
            <a:ext cx="3973484" cy="714895"/>
          </a:xfrm>
          <a:prstGeom prst="trapezoid">
            <a:avLst>
              <a:gd name="adj" fmla="val 8081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4757651" y="2428925"/>
            <a:ext cx="2709949" cy="720787"/>
          </a:xfrm>
          <a:prstGeom prst="trapezoid">
            <a:avLst>
              <a:gd name="adj" fmla="val 8013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6"/>
          <p:cNvSpPr txBox="1"/>
          <p:nvPr/>
        </p:nvSpPr>
        <p:spPr>
          <a:xfrm>
            <a:off x="1636637" y="4752710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34,56,000</a:t>
            </a:r>
            <a:r>
              <a:rPr lang="en-US"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SECONDS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"/>
          <p:cNvSpPr txBox="1"/>
          <p:nvPr/>
        </p:nvSpPr>
        <p:spPr>
          <a:xfrm>
            <a:off x="5007032" y="25301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12</a:t>
            </a:r>
            <a:r>
              <a:rPr lang="en-US"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4757651" y="33154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96</a:t>
            </a:r>
            <a:r>
              <a:rPr lang="en-US"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HOURS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4109259" y="41679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5,760</a:t>
            </a:r>
            <a:r>
              <a:rPr lang="en-US"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MINUTES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2064326" y="5820663"/>
            <a:ext cx="8030095" cy="757020"/>
          </a:xfrm>
          <a:prstGeom prst="trapezoid">
            <a:avLst>
              <a:gd name="adj" fmla="val 7551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5379721" y="1446415"/>
            <a:ext cx="1469966" cy="901627"/>
          </a:xfrm>
          <a:prstGeom prst="triangle">
            <a:avLst>
              <a:gd name="adj" fmla="val 47763"/>
            </a:avLst>
          </a:prstGeom>
          <a:solidFill>
            <a:srgbClr val="FF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Google Shape;283;p6"/>
          <p:cNvSpPr txBox="1"/>
          <p:nvPr/>
        </p:nvSpPr>
        <p:spPr>
          <a:xfrm>
            <a:off x="1636637" y="559553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Widescreen</PresentationFormat>
  <Paragraphs>165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EB Garamond</vt:lpstr>
      <vt:lpstr>Poppins</vt:lpstr>
      <vt:lpstr>Verdana</vt:lpstr>
      <vt:lpstr>Brand Mark</vt:lpstr>
      <vt:lpstr>Voice</vt:lpstr>
      <vt:lpstr>Agenda</vt:lpstr>
      <vt:lpstr>Content</vt:lpstr>
      <vt:lpstr>PowerPoint Presentation</vt:lpstr>
      <vt:lpstr>Stakeholders</vt:lpstr>
      <vt:lpstr>Agenda</vt:lpstr>
      <vt:lpstr>Meet the  Team!</vt:lpstr>
      <vt:lpstr>PowerPoint Presentation</vt:lpstr>
      <vt:lpstr>PowerPoint Presentation</vt:lpstr>
      <vt:lpstr>Our Journey</vt:lpstr>
      <vt:lpstr>PowerPoint Presentation</vt:lpstr>
      <vt:lpstr>2 WEEKS OF TRAINING + PROJECT DEMO  </vt:lpstr>
      <vt:lpstr>Project Goal</vt:lpstr>
      <vt:lpstr>PROBLEM STATEMENT</vt:lpstr>
      <vt:lpstr>Engineering Practices</vt:lpstr>
      <vt:lpstr>PowerPoint Presentation</vt:lpstr>
      <vt:lpstr>UML DIAGRAMS</vt:lpstr>
      <vt:lpstr>Tech Stack</vt:lpstr>
      <vt:lpstr>PowerPoint Presentation</vt:lpstr>
      <vt:lpstr>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Wailam Pan</dc:creator>
  <cp:lastModifiedBy>Naveen Gupta</cp:lastModifiedBy>
  <cp:revision>1</cp:revision>
  <dcterms:created xsi:type="dcterms:W3CDTF">2018-11-16T01:56:21Z</dcterms:created>
  <dcterms:modified xsi:type="dcterms:W3CDTF">2021-08-31T06:58:27Z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2a760b3e-54a5-418b-9dd9-555cd32dea45</vt:lpwstr>
  </property>
  <property fmtid="{D5CDD505-2E9C-101B-9397-08002B2CF9AE}" pid="3" name="Offisync_UniqueId">
    <vt:lpwstr>167823</vt:lpwstr>
  </property>
  <property fmtid="{D5CDD505-2E9C-101B-9397-08002B2CF9AE}" pid="4" name="Jive_LatestUserAccountName">
    <vt:lpwstr>vaivashi</vt:lpwstr>
  </property>
  <property fmtid="{D5CDD505-2E9C-101B-9397-08002B2CF9AE}" pid="5" name="Jive_VersionGuid">
    <vt:lpwstr>f166cf82-5007-4aeb-b839-2269b5079005</vt:lpwstr>
  </property>
  <property fmtid="{D5CDD505-2E9C-101B-9397-08002B2CF9AE}" pid="6" name="Offisync_UpdateToken">
    <vt:lpwstr>8</vt:lpwstr>
  </property>
  <property fmtid="{D5CDD505-2E9C-101B-9397-08002B2CF9AE}" pid="7" name="Offisync_ProviderInitializationData">
    <vt:lpwstr>https://vox.publicissapient.com</vt:lpwstr>
  </property>
  <property fmtid="{D5CDD505-2E9C-101B-9397-08002B2CF9AE}" pid="8" name="ContentTypeId">
    <vt:lpwstr>0x0101005B3C05FE7C078A4EBD0AABA0297D5076</vt:lpwstr>
  </property>
</Properties>
</file>